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4630400" cy="8229600"/>
  <p:notesSz cx="8229600" cy="14630400"/>
  <p:embeddedFontLst>
    <p:embeddedFont>
      <p:font typeface="Inter" panose="02000503000000020004" pitchFamily="34" charset="0"/>
      <p:bold r:id="rId22"/>
    </p:embeddedFont>
    <p:embeddedFont>
      <p:font typeface="Inter" panose="02000503000000020004" pitchFamily="34" charset="-122"/>
      <p:bold r:id="rId23"/>
    </p:embeddedFont>
    <p:embeddedFont>
      <p:font typeface="Inter" panose="02000503000000020004" pitchFamily="34" charset="-120"/>
      <p:bold r:id="rId24"/>
    </p:embeddedFont>
    <p:embeddedFont>
      <p:font typeface="Consolas" panose="020B0609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34" charset="-122"/>
      <p:regular r:id="rId29"/>
    </p:embeddedFont>
    <p:embeddedFont>
      <p:font typeface="Consolas" panose="020B0609020204030204" pitchFamily="34" charset="-120"/>
      <p:regular r:id="rId30"/>
    </p:embeddedFont>
    <p:embeddedFont>
      <p:font typeface="Calibri" panose="020F0502020204030204" charset="0"/>
      <p:regular r:id="rId31"/>
      <p:bold r:id="rId32"/>
      <p:italic r:id="rId33"/>
      <p:boldItalic r:id="rId3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33" Type="http://schemas.openxmlformats.org/officeDocument/2006/relationships/font" Target="fonts/font12.fntdata"/><Relationship Id="rId32" Type="http://schemas.openxmlformats.org/officeDocument/2006/relationships/font" Target="fonts/font11.fntdata"/><Relationship Id="rId31" Type="http://schemas.openxmlformats.org/officeDocument/2006/relationships/font" Target="fonts/font10.fntdata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5.png"/><Relationship Id="rId8" Type="http://schemas.openxmlformats.org/officeDocument/2006/relationships/image" Target="../media/image24.png"/><Relationship Id="rId7" Type="http://schemas.openxmlformats.org/officeDocument/2006/relationships/image" Target="../media/image23.png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1" Type="http://schemas.openxmlformats.org/officeDocument/2006/relationships/notesSlide" Target="../notesSlides/notesSlide14.xml"/><Relationship Id="rId10" Type="http://schemas.openxmlformats.org/officeDocument/2006/relationships/slideLayout" Target="../slideLayouts/slideLayout15.xml"/><Relationship Id="rId1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1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28825"/>
            <a:ext cx="7556421" cy="223277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Xây dựng Ứng dụng Quản lý Dự án Next.js &amp; Triển khai trên AWS</a:t>
            </a:r>
            <a:endParaRPr lang="en-US" sz="46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601766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219819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Trần Thị Á Tiên - 21110318 - HCMUTE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5837873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Đào Duy Phát - 21110270 - HCMUTE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27315"/>
            <a:ext cx="595419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Amplify</a:t>
            </a:r>
            <a:endParaRPr lang="en-US" sz="46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3979545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Kết nối GitHub repo, chọn /client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609505"/>
            <a:ext cx="3979545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bước liên kết kho mã nguồn với dịch vụ triển khai và chỉ định thư mục chứa frontend.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34357" y="3638550"/>
            <a:ext cx="3978116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Thiết lập biến môi trường API URL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34357" y="4609505"/>
            <a:ext cx="39781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bước cấu hình đường dẫn đến backend để frontend có thể gửi request chính xác.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73496" y="3638550"/>
            <a:ext cx="3874532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Deploy và theo dõi tiến trình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3496" y="4237434"/>
            <a:ext cx="39781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quá trình đưa ứng dụng lên môi trường thật và giám sát quá trình triển khai.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2075"/>
            <a:ext cx="595419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API Gateway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23310"/>
            <a:ext cx="3979545" cy="77462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Tạo REST API, cấu hình proxy </a:t>
            </a:r>
            <a:r>
              <a:rPr lang="en-US" sz="2300" b="1" dirty="0">
                <a:solidFill>
                  <a:srgbClr val="E0D6DE"/>
                </a:solidFill>
                <a:highlight>
                  <a:srgbClr val="191231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{proxy+}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24745"/>
            <a:ext cx="3979545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là bước thiết lập API Gateway để chuyển tiếp mọi request đến server backend.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4357" y="3623310"/>
            <a:ext cx="3978116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Tạo Authorizer sử dụng Cognito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4357" y="4594265"/>
            <a:ext cx="39781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là bước cấu hình xác thực người dùng cho API Gateway bằng dịch vụ Amazon Cognito.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3496" y="3623310"/>
            <a:ext cx="3953113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Deploy stage và test endpoint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3496" y="4222194"/>
            <a:ext cx="39781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là bước xuất bản phiên bản API và kiểm tra hoạt động của các đường dẫn (endpoint).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08766"/>
            <a:ext cx="595419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S3</a:t>
            </a:r>
            <a:endParaRPr lang="en-US" sz="46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5396746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Tạo S3 bucket và cấu hình public access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418886"/>
            <a:ext cx="624601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bước chuẩn bị không gian lưu trữ trên AWS và cho phép truy cập công khai nếu cần thiết.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600831" y="3820001"/>
            <a:ext cx="6243280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Tải ảnh lên, cập nhật next.config.ts cho phép load ảnh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600831" y="4790956"/>
            <a:ext cx="624328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bước xử lý hình ảnh tĩnh và cấu hình Next.js để hiển thị đúng từ nguồn ngoài.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08766"/>
            <a:ext cx="595419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Cognito</a:t>
            </a:r>
            <a:endParaRPr lang="en-US" sz="46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3743087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Tạo User Pool và App Client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418886"/>
            <a:ext cx="397954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bước thiết lập hệ thống xác thực người dùng với Amazon Cognito.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34357" y="3820001"/>
            <a:ext cx="3978116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Tích hợp Cognito vào backend và frontend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34357" y="4790956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quá trình kết nối hệ thống xác thực người dùng với ứng dụng.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73496" y="3820001"/>
            <a:ext cx="3978116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Tạo Lambda trigger để khởi tạo user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3496" y="4790956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cách tự động hóa xử lý khi người dùng mới được tạo trong Cognito.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2100" y="1326833"/>
            <a:ext cx="4590812" cy="5738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Kết quả Đạt được</a:t>
            </a:r>
            <a:endParaRPr lang="en-US" sz="36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9720" y="2364700"/>
            <a:ext cx="2115145" cy="2115145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764" y="2364700"/>
            <a:ext cx="2115264" cy="2115264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927" y="2364700"/>
            <a:ext cx="2115264" cy="2115264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5090" y="2364700"/>
            <a:ext cx="2115264" cy="2115264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0252" y="2364700"/>
            <a:ext cx="2115264" cy="2115264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95415" y="2364700"/>
            <a:ext cx="2115264" cy="2115264"/>
          </a:xfrm>
          <a:prstGeom prst="rect">
            <a:avLst/>
          </a:prstGeom>
        </p:spPr>
      </p:pic>
      <p:pic>
        <p:nvPicPr>
          <p:cNvPr id="9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720" y="4619863"/>
            <a:ext cx="2115145" cy="2115145"/>
          </a:xfrm>
          <a:prstGeom prst="rect">
            <a:avLst/>
          </a:prstGeom>
        </p:spPr>
      </p:pic>
      <p:pic>
        <p:nvPicPr>
          <p:cNvPr id="10" name="Image 7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4764" y="4619863"/>
            <a:ext cx="2115264" cy="2115264"/>
          </a:xfrm>
          <a:prstGeom prst="rect">
            <a:avLst/>
          </a:prstGeom>
        </p:spPr>
      </p:pic>
      <p:pic>
        <p:nvPicPr>
          <p:cNvPr id="11" name="Image 8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29927" y="4619863"/>
            <a:ext cx="2115264" cy="21152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6041" y="556379"/>
            <a:ext cx="6048256" cy="6619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Dọn dẹp Tài nguyên AWS</a:t>
            </a:r>
            <a:endParaRPr lang="en-US" sz="41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6041" y="1621750"/>
            <a:ext cx="1008578" cy="12102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16311" y="1823442"/>
            <a:ext cx="2768798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Xóa Cognito &amp; Lambda</a:t>
            </a:r>
            <a:endParaRPr lang="en-US" sz="205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916311" y="2275403"/>
            <a:ext cx="12008048" cy="32265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Gỡ bỏ dịch vụ xác thực và serverless.</a:t>
            </a:r>
            <a:endParaRPr lang="en-US" sz="15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41" y="2832021"/>
            <a:ext cx="1008578" cy="12102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16311" y="3033713"/>
            <a:ext cx="2647712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Xóa S3 &amp; API Gateway</a:t>
            </a:r>
            <a:endParaRPr lang="en-US" sz="205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916311" y="3485674"/>
            <a:ext cx="12008048" cy="32265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Gỡ bỏ lưu trữ tệp và quản lý API.</a:t>
            </a:r>
            <a:endParaRPr lang="en-US" sz="15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41" y="4042291"/>
            <a:ext cx="1008578" cy="121027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16311" y="4243983"/>
            <a:ext cx="2647712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Xóa Amplify &amp; RDS</a:t>
            </a:r>
            <a:endParaRPr lang="en-US" sz="205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916311" y="4695944"/>
            <a:ext cx="12008048" cy="32265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Gỡ bỏ triển khai frontend và cơ sở dữ liệu.</a:t>
            </a:r>
            <a:endParaRPr lang="en-US" sz="15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041" y="5252561"/>
            <a:ext cx="1008578" cy="121027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16311" y="5454253"/>
            <a:ext cx="2647712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Xóa EC2 &amp; Key Pair</a:t>
            </a:r>
            <a:endParaRPr lang="en-US" sz="205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1916311" y="5906214"/>
            <a:ext cx="12008048" cy="32265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Gỡ bỏ máy chủ và khóa truy cập.</a:t>
            </a:r>
            <a:endParaRPr lang="en-US" sz="15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041" y="6462832"/>
            <a:ext cx="1008578" cy="121027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16311" y="6664523"/>
            <a:ext cx="2647712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Xóa VPC &amp; Subnet</a:t>
            </a:r>
            <a:endParaRPr lang="en-US" sz="205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1916311" y="7116485"/>
            <a:ext cx="12008048" cy="32265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Gỡ bỏ môi trường mạng ảo.</a:t>
            </a:r>
            <a:endParaRPr lang="en-US" sz="15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6957"/>
            <a:ext cx="595419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Giới thiệu Ứng dụng</a:t>
            </a:r>
            <a:endParaRPr lang="en-US" sz="46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74526"/>
            <a:ext cx="6407944" cy="12192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40" y="2564844"/>
            <a:ext cx="680442" cy="68044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861614" y="2734985"/>
            <a:ext cx="272177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1</a:t>
            </a:r>
            <a:endParaRPr lang="en-US" sz="2100" b="1" dirty="0">
              <a:solidFill>
                <a:srgbClr val="FFFFF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051084" y="3471982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Quản lý Toàn diện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051084" y="3980140"/>
            <a:ext cx="589335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Tạo, quản lý dự án, nhiệm vụ, thành viên nhóm.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8548" y="2874526"/>
            <a:ext cx="6408063" cy="121920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2298" y="2564844"/>
            <a:ext cx="680442" cy="68044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0496371" y="2734985"/>
            <a:ext cx="272177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2</a:t>
            </a:r>
            <a:endParaRPr lang="en-US" sz="2100" b="1" dirty="0">
              <a:solidFill>
                <a:srgbClr val="FFFFF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7685842" y="3471982"/>
            <a:ext cx="3329464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Theo dõi Thời gian Thực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685842" y="3980140"/>
            <a:ext cx="589347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Phân quyền, theo dõi tiến độ, cập nhật tức thì.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5136833"/>
            <a:ext cx="6407944" cy="12192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40" y="4827151"/>
            <a:ext cx="680442" cy="680442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3861614" y="4997291"/>
            <a:ext cx="272177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3</a:t>
            </a:r>
            <a:endParaRPr lang="en-US" sz="2100" b="1" dirty="0">
              <a:solidFill>
                <a:srgbClr val="FFFFF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6" name="Text 8"/>
          <p:cNvSpPr/>
          <p:nvPr/>
        </p:nvSpPr>
        <p:spPr>
          <a:xfrm>
            <a:off x="1051084" y="5734288"/>
            <a:ext cx="3070622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Trực quan Hóa Dữ liệu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7" name="Text 9"/>
          <p:cNvSpPr/>
          <p:nvPr/>
        </p:nvSpPr>
        <p:spPr>
          <a:xfrm>
            <a:off x="1051084" y="6242447"/>
            <a:ext cx="589335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Sử dụng biểu đồ, bảng dữ liệu để trực quan hóa.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8548" y="5136833"/>
            <a:ext cx="6408063" cy="121920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2298" y="4827151"/>
            <a:ext cx="680442" cy="680442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10496371" y="4997291"/>
            <a:ext cx="272177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4</a:t>
            </a:r>
            <a:endParaRPr lang="en-US" sz="2100" b="1" dirty="0">
              <a:solidFill>
                <a:srgbClr val="FFFFF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21" name="Text 11"/>
          <p:cNvSpPr/>
          <p:nvPr/>
        </p:nvSpPr>
        <p:spPr>
          <a:xfrm>
            <a:off x="7685842" y="5734288"/>
            <a:ext cx="2977515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Web-based &amp; Mở rộng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22" name="Text 12"/>
          <p:cNvSpPr/>
          <p:nvPr/>
        </p:nvSpPr>
        <p:spPr>
          <a:xfrm>
            <a:off x="7685842" y="6242447"/>
            <a:ext cx="589347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Hỗ trợ đa trình duyệt, khả năng mở rộng cao.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138" y="568881"/>
            <a:ext cx="7873127" cy="678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Công nghệ &amp; Công cụ Phát triển</a:t>
            </a:r>
            <a:endParaRPr lang="en-US" sz="42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4138" y="1764863"/>
            <a:ext cx="2715578" cy="3394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Frontend</a:t>
            </a:r>
            <a:endParaRPr lang="en-US" sz="21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4138" y="2311122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Next.js: SSR/SSG, SEO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24138" y="2714506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Tailwind CSS: Giao diện hiện đại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24138" y="3117890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Material UI Data Grid: Bảng dữ liệu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24138" y="3521273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Redux Toolkit: Quản lý state, API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24138" y="3924657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React DnD: Kéo thả nhiệm vụ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24138" y="4328041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Recharts: Biểu đồ trực quan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4138" y="4891683"/>
            <a:ext cx="3962400" cy="278130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75233" y="1764863"/>
            <a:ext cx="2715578" cy="3394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Backend</a:t>
            </a:r>
            <a:endParaRPr lang="en-US" sz="21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575233" y="2311122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Node.js &amp; Express: API RESTful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575233" y="2714506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Prisma ORM: Tương tác CSDL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575233" y="3117890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Typescript: Code rõ ràng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575233" y="3521273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PostgreSQL: CSDL quan hệ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575233" y="3924657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PgAdmin: Quản lý CSDL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575233" y="4328041"/>
            <a:ext cx="6338649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Postman: Test API</a:t>
            </a:r>
            <a:endParaRPr lang="en-US" sz="160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5233" y="4891683"/>
            <a:ext cx="3962400" cy="241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6760" y="588645"/>
            <a:ext cx="5601533" cy="700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Dịch vụ AWS Chính</a:t>
            </a:r>
            <a:endParaRPr lang="en-US" sz="44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760" y="1715572"/>
            <a:ext cx="533400" cy="5334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6760" y="2515672"/>
            <a:ext cx="2800707" cy="3500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Amazon Cognito</a:t>
            </a:r>
            <a:endParaRPr lang="en-US" sz="22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46760" y="2993708"/>
            <a:ext cx="6435090" cy="341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Xác thực người dùng, JWT token.</a:t>
            </a:r>
            <a:endParaRPr lang="en-US" sz="16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8550" y="1715572"/>
            <a:ext cx="533400" cy="533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48550" y="2515672"/>
            <a:ext cx="2800707" cy="3500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Amazon EC2</a:t>
            </a:r>
            <a:endParaRPr lang="en-US" sz="22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448550" y="2993708"/>
            <a:ext cx="6435090" cy="341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Máy chủ backend Node.js.</a:t>
            </a:r>
            <a:endParaRPr lang="en-US" sz="16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" y="3868460"/>
            <a:ext cx="533400" cy="5334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760" y="4668560"/>
            <a:ext cx="2800707" cy="3500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Amazon RDS</a:t>
            </a:r>
            <a:endParaRPr lang="en-US" sz="22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46760" y="5146596"/>
            <a:ext cx="6435090" cy="341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CSDL PostgreSQL được quản lý.</a:t>
            </a:r>
            <a:endParaRPr lang="en-US" sz="16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8550" y="3868460"/>
            <a:ext cx="533400" cy="5334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48550" y="4668560"/>
            <a:ext cx="2800707" cy="3500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Amazon S3</a:t>
            </a:r>
            <a:endParaRPr lang="en-US" sz="22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448550" y="5146596"/>
            <a:ext cx="6435090" cy="341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Lưu trữ tệp, hình ảnh.</a:t>
            </a:r>
            <a:endParaRPr lang="en-US" sz="16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760" y="6021348"/>
            <a:ext cx="533400" cy="53340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46760" y="6821448"/>
            <a:ext cx="2800707" cy="3500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AWS Lambda</a:t>
            </a:r>
            <a:endParaRPr lang="en-US" sz="22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746760" y="7299484"/>
            <a:ext cx="6435090" cy="341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Xử lý tác vụ serverless.</a:t>
            </a:r>
            <a:endParaRPr lang="en-US" sz="16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8550" y="6021348"/>
            <a:ext cx="533400" cy="533400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448550" y="6821448"/>
            <a:ext cx="2800707" cy="3500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Amazon API Gateway</a:t>
            </a:r>
            <a:endParaRPr lang="en-US" sz="22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20" name="Text 12"/>
          <p:cNvSpPr/>
          <p:nvPr/>
        </p:nvSpPr>
        <p:spPr>
          <a:xfrm>
            <a:off x="7448550" y="7299484"/>
            <a:ext cx="6435090" cy="341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Quản lý endpoint API.</a:t>
            </a:r>
            <a:endParaRPr lang="en-US" sz="16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986957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5670" y="1651159"/>
            <a:ext cx="1623060" cy="56845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0789" y="472083"/>
            <a:ext cx="5737979" cy="5632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Mô hình Kiến trúc Hệ thống</a:t>
            </a:r>
            <a:endParaRPr lang="en-US" sz="35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00789" y="1292781"/>
            <a:ext cx="7942421" cy="274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Thiết kế Client – Server – Cloud: linh hoạt, mở rộng, bảo mật.</a:t>
            </a:r>
            <a:endParaRPr lang="en-US" sz="13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00789" y="1760577"/>
            <a:ext cx="7942421" cy="274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Luồng hoạt động: Frontend (Next.js) → Cognito → Backend (EC2) → CSDL (RDS).</a:t>
            </a:r>
            <a:endParaRPr lang="en-US" sz="13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89" y="2228374"/>
            <a:ext cx="7917180" cy="6286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0508"/>
            <a:ext cx="595419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Các Bước Chuẩn bị</a:t>
            </a:r>
            <a:endParaRPr lang="en-US" sz="46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408396"/>
            <a:ext cx="6407944" cy="1385649"/>
          </a:xfrm>
          <a:prstGeom prst="roundRect">
            <a:avLst>
              <a:gd name="adj" fmla="val 6875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2665690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Clone Mã nguồn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51084" y="3173849"/>
            <a:ext cx="589335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Từ GitHub: frontend, backend, cấu hình.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428548" y="2408396"/>
            <a:ext cx="6408063" cy="1385649"/>
          </a:xfrm>
          <a:prstGeom prst="roundRect">
            <a:avLst>
              <a:gd name="adj" fmla="val 6875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85842" y="2665690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Tải Node.js &amp; npm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85842" y="3173849"/>
            <a:ext cx="589347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Môi trường chạy JavaScript phía máy chủ.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93790" y="4020860"/>
            <a:ext cx="6407944" cy="1385649"/>
          </a:xfrm>
          <a:prstGeom prst="roundRect">
            <a:avLst>
              <a:gd name="adj" fmla="val 6875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51084" y="4278154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Tải VS Code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051084" y="4786313"/>
            <a:ext cx="589335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IDE hỗ trợ phát triển.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428548" y="4020860"/>
            <a:ext cx="6408063" cy="1385649"/>
          </a:xfrm>
          <a:prstGeom prst="roundRect">
            <a:avLst>
              <a:gd name="adj" fmla="val 6875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5842" y="4278154"/>
            <a:ext cx="3683794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Tải PostgreSQL &amp; PgAdmin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685842" y="4786313"/>
            <a:ext cx="589347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CSDL và công cụ quản lý.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93790" y="5633323"/>
            <a:ext cx="6407944" cy="1385649"/>
          </a:xfrm>
          <a:prstGeom prst="roundRect">
            <a:avLst>
              <a:gd name="adj" fmla="val 6875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51084" y="5890617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Tải Postman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051084" y="6398776"/>
            <a:ext cx="589335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Kiểm thử API.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7428548" y="5633323"/>
            <a:ext cx="6408063" cy="1385649"/>
          </a:xfrm>
          <a:prstGeom prst="roundRect">
            <a:avLst>
              <a:gd name="adj" fmla="val 6875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685842" y="5890617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Tải AWS CLI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685842" y="6398776"/>
            <a:ext cx="589347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Quản lý tài nguyên AWS qua dòng lệnh.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0217"/>
            <a:ext cx="7587853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Triển khai AWS Networking</a:t>
            </a:r>
            <a:endParaRPr lang="en-US" sz="46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4001453"/>
            <a:ext cx="2845594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Tạo VPC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600337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Môi trường mạng ảo riêng biệt.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200406" y="4001453"/>
            <a:ext cx="2845594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Tạo Subnet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200406" y="4600337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Phân đoạn mạng con (Public/Private).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07022" y="4001453"/>
            <a:ext cx="2845594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Tạo Internet Gateway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07022" y="4972407"/>
            <a:ext cx="2845594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Kết nối VPC với internet.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1013638" y="4001453"/>
            <a:ext cx="2845594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Tạo Route Table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1013638" y="4600337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Định tuyến lưu lượng mạng.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2446"/>
            <a:ext cx="595419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Triển khai EC2</a:t>
            </a:r>
            <a:endParaRPr lang="en-US" sz="46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670334"/>
            <a:ext cx="6407944" cy="2111454"/>
          </a:xfrm>
          <a:prstGeom prst="roundRect">
            <a:avLst>
              <a:gd name="adj" fmla="val 4512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2927628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1. Tạo EC2 instance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51084" y="3435787"/>
            <a:ext cx="589335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quá trình khởi chạy một máy chủ ảo (virtual server) trên dịch vụ Amazon EC2 (Elastic Compute Cloud) của AWS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428548" y="2670334"/>
            <a:ext cx="6408063" cy="2111454"/>
          </a:xfrm>
          <a:prstGeom prst="roundRect">
            <a:avLst>
              <a:gd name="adj" fmla="val 4512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85842" y="2927628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2. Cài Node.js, Git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85842" y="3435787"/>
            <a:ext cx="589347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bước thiết lập môi trường phát triển trên EC2 để có thể chạy ứng dụng và quản lý mã nguồn.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93790" y="5008602"/>
            <a:ext cx="6407944" cy="1748552"/>
          </a:xfrm>
          <a:prstGeom prst="roundRect">
            <a:avLst>
              <a:gd name="adj" fmla="val 5448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51084" y="5265896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3. Clone source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051084" y="5774055"/>
            <a:ext cx="589335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quá trình sao chép mã nguồn từ kho lưu trữ Git (thường là GitHub) về máy chủ EC2.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428548" y="5008602"/>
            <a:ext cx="6408063" cy="1748552"/>
          </a:xfrm>
          <a:prstGeom prst="roundRect">
            <a:avLst>
              <a:gd name="adj" fmla="val 5448"/>
            </a:avLst>
          </a:prstGeom>
          <a:noFill/>
          <a:ln w="30480">
            <a:solidFill>
              <a:srgbClr val="48367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5842" y="5265896"/>
            <a:ext cx="329195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4. Chạy server bằng PM2</a:t>
            </a:r>
            <a:endParaRPr lang="en-US" sz="2300" b="1" dirty="0">
              <a:solidFill>
                <a:srgbClr val="E0D6DE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685842" y="5774055"/>
            <a:ext cx="589347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cách quản lý và duy trì ứng dụng Node.js chạy liên tục trên EC2, kể cả khi máy chủ khởi động lại.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5863"/>
            <a:ext cx="595419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RDS</a:t>
            </a:r>
            <a:endParaRPr lang="en-US" sz="465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3979545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Tạo RDS PostgreSQL (Free Tier)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428053"/>
            <a:ext cx="3979545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bước thiết lập một cơ sở dữ liệu PostgreSQL được quản lý hoàn toàn bởi AWS, thuộc gói miễn phí (Free Tier).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34357" y="3457099"/>
            <a:ext cx="3978116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Cấu hình bảo mật giữa EC2 và RDS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34357" y="4428053"/>
            <a:ext cx="39781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bước thiết lập quyền truy cập để EC2 có thể kết nối đến cơ sở dữ liệu RDS một cách an toàn.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73496" y="3457099"/>
            <a:ext cx="3594854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Times New Roman" panose="02020603050405020304" charset="0"/>
                <a:ea typeface="Petrona Bold" pitchFamily="34" charset="-122"/>
                <a:cs typeface="Times New Roman" panose="02020603050405020304" charset="0"/>
              </a:rPr>
              <a:t>Migrate DB và seed dữ liệu</a:t>
            </a:r>
            <a:endParaRPr lang="en-US" sz="2300" b="1" dirty="0">
              <a:solidFill>
                <a:srgbClr val="FF8AAF"/>
              </a:solidFill>
              <a:latin typeface="Times New Roman" panose="02020603050405020304" charset="0"/>
              <a:ea typeface="Petrona Bold" pitchFamily="34" charset="-122"/>
              <a:cs typeface="Times New Roman" panose="020206030504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3496" y="4055983"/>
            <a:ext cx="39781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charset="0"/>
                <a:ea typeface="Inter" panose="02000503000000020004" pitchFamily="34" charset="-122"/>
                <a:cs typeface="Times New Roman" panose="02020603050405020304" charset="0"/>
              </a:rPr>
              <a:t>là quá trình tạo cấu trúc bảng trong cơ sở dữ liệu và thêm dữ liệu mẫu phục vụ phát triển hoặc kiểm thử.</a:t>
            </a:r>
            <a:endParaRPr lang="en-US" sz="1750" dirty="0">
              <a:solidFill>
                <a:srgbClr val="E0D6DE"/>
              </a:solidFill>
              <a:latin typeface="Times New Roman" panose="02020603050405020304" charset="0"/>
              <a:ea typeface="Inter" panose="020005030000000200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4092</Words>
  <Application>WPS Presentation</Application>
  <PresentationFormat>On-screen Show (16:9)</PresentationFormat>
  <Paragraphs>246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5" baseType="lpstr">
      <vt:lpstr>Arial</vt:lpstr>
      <vt:lpstr>SimSun</vt:lpstr>
      <vt:lpstr>Wingdings</vt:lpstr>
      <vt:lpstr>Petrona Bold</vt:lpstr>
      <vt:lpstr>Segoe Print</vt:lpstr>
      <vt:lpstr>Petrona Bold</vt:lpstr>
      <vt:lpstr>Petrona Bold</vt:lpstr>
      <vt:lpstr>Inter</vt:lpstr>
      <vt:lpstr>Inter</vt:lpstr>
      <vt:lpstr>Inter</vt:lpstr>
      <vt:lpstr>Consolas</vt:lpstr>
      <vt:lpstr>Consolas</vt:lpstr>
      <vt:lpstr>Consolas</vt:lpstr>
      <vt:lpstr>Calibri</vt:lpstr>
      <vt:lpstr>Microsoft YaHei</vt:lpstr>
      <vt:lpstr>Arial Unicode MS</vt:lpstr>
      <vt:lpstr>MingLiU-ExtB</vt:lpstr>
      <vt:lpstr>Calibri Light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Tran Thi A Tien</cp:lastModifiedBy>
  <cp:revision>4</cp:revision>
  <dcterms:created xsi:type="dcterms:W3CDTF">2025-07-12T07:47:00Z</dcterms:created>
  <dcterms:modified xsi:type="dcterms:W3CDTF">2025-07-12T07:51:15Z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6656EF1ED0F243B8B0C8C526972C4405_12</vt:lpwstr>
  </property>
  <property fmtid="{D5CDD505-2E9C-101B-9397-08002B2CF9AE}" pid="3" name="KSOProductBuildVer">
    <vt:lpwstr>1033-12.2.0.21931</vt:lpwstr>
  </property>
</Properties>
</file>